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397081-ADDA-47F4-9EB3-31E4E286765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7241EB-1294-4D65-AD54-D4C7F40E06E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BDE99F-F60F-46D5-A3B3-37A1CA83FA1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5FC79B-9886-43AA-AE7C-FC36A10B85C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CAACE39-6AAF-42BD-A4EB-1FAA1214445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FBCBBE2-BEA3-4343-8DD1-81162314A0B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68205B1-F701-45A3-9C78-2F262B938D8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2BDE6FF-0FEB-410A-9D77-CE5454B3707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0E964BE-5A5B-42D6-9D34-ED4E99FB009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1839240" y="196920"/>
            <a:ext cx="711432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6669F38-A04B-40A4-A051-53BF0494A07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AA526FB-C872-4707-A7BC-1ADAAD26E59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F36145-2A45-4F16-B54C-0B395A445F3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E9EFE50-3A4E-4F85-A3EF-3C9936FABFC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6576E56-33B9-490C-8A6E-F6B4A200A48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13A266E-BD79-4B8E-A803-847F627ABE1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63F881F-D23D-4DB6-9401-20E108ACB49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6220E7C-EB3A-47C8-ABF6-E23F1EEF09E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D37194-16EF-41C5-8851-FB8F142A064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E4E5C7-6EC6-45FB-8B1B-159C9944BEE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C2A56F-C6A4-4FE6-A813-68736AAB16B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839240" y="196920"/>
            <a:ext cx="711432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570A37-35D0-4AE7-A080-893CBB6979A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B0F004-26E0-48DE-9661-B973E81037A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39EE53-2790-4F83-AE04-17516294D17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6B6A33-E0C7-4F34-BBC6-1AA9A8817E6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698840" y="22860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2514600" y="5165280"/>
            <a:ext cx="525780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772400" y="5165280"/>
            <a:ext cx="180288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D8E1778-96EB-4750-BC0A-23020689DE2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01060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740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" name="" descr=""/>
          <p:cNvPicPr/>
          <p:nvPr/>
        </p:nvPicPr>
        <p:blipFill>
          <a:blip r:embed="rId2"/>
          <a:stretch/>
        </p:blipFill>
        <p:spPr>
          <a:xfrm>
            <a:off x="0" y="150120"/>
            <a:ext cx="1470240" cy="1221480"/>
          </a:xfrm>
          <a:prstGeom prst="rect">
            <a:avLst/>
          </a:prstGeom>
          <a:ln w="0">
            <a:noFill/>
          </a:ln>
        </p:spPr>
      </p:pic>
      <p:pic>
        <p:nvPicPr>
          <p:cNvPr id="6" name="" descr=""/>
          <p:cNvPicPr/>
          <p:nvPr/>
        </p:nvPicPr>
        <p:blipFill>
          <a:blip r:embed="rId3"/>
          <a:stretch/>
        </p:blipFill>
        <p:spPr>
          <a:xfrm>
            <a:off x="9039600" y="228600"/>
            <a:ext cx="960840" cy="914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ftr" idx="4"/>
          </p:nvPr>
        </p:nvSpPr>
        <p:spPr>
          <a:xfrm>
            <a:off x="2286000" y="5165280"/>
            <a:ext cx="571500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sldNum" idx="5"/>
          </p:nvPr>
        </p:nvSpPr>
        <p:spPr>
          <a:xfrm>
            <a:off x="8001000" y="5165280"/>
            <a:ext cx="16621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64DCE51-FBC8-4D2F-AA0D-4BD9A85AE0D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178200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153000" y="124200"/>
            <a:ext cx="1447200" cy="1202400"/>
          </a:xfrm>
          <a:prstGeom prst="rect">
            <a:avLst/>
          </a:prstGeom>
          <a:ln w="0">
            <a:noFill/>
          </a:ln>
        </p:spPr>
      </p:pic>
      <p:pic>
        <p:nvPicPr>
          <p:cNvPr id="49" name="" descr=""/>
          <p:cNvPicPr/>
          <p:nvPr/>
        </p:nvPicPr>
        <p:blipFill>
          <a:blip r:embed="rId3"/>
          <a:stretch/>
        </p:blipFill>
        <p:spPr>
          <a:xfrm>
            <a:off x="9039600" y="228600"/>
            <a:ext cx="960840" cy="914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www.arduino.cc/en/software" TargetMode="External"/><Relationship Id="rId2" Type="http://schemas.openxmlformats.org/officeDocument/2006/relationships/slideLayout" Target="../slideLayouts/slideLayout1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github.com/uraich/IoT4AQ/tree/main/workshop" TargetMode="External"/><Relationship Id="rId2" Type="http://schemas.openxmlformats.org/officeDocument/2006/relationships/hyperlink" Target="https://github.com/uraich/IoT4AQ/wiki" TargetMode="External"/><Relationship Id="rId3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afnog.iotworkshop.africa/do/view/Main/WebHome" TargetMode="External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80108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IoT Air Quality System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325800" cy="393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latin typeface="Arial"/>
              </a:rPr>
              <a:t>Uli Raich (uli.raich@gmail.com)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latin typeface="Arial"/>
              </a:rPr>
              <a:t>Introduction to the hardware </a:t>
            </a:r>
            <a:br>
              <a:rPr sz="2400"/>
            </a:br>
            <a:br>
              <a:rPr sz="2400"/>
            </a:b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latin typeface="Arial"/>
              </a:rPr>
              <a:t>Presented at the Workshop – IoT4AQ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latin typeface="Arial"/>
              </a:rPr>
              <a:t>March 2024, Bambey, Sénégal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Arduino Uno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275400" y="1371600"/>
            <a:ext cx="58968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0000"/>
          </a:bodyPr>
          <a:p>
            <a:r>
              <a:rPr b="0" lang="en-US" sz="2000" spc="-1" strike="noStrike">
                <a:latin typeface="Arial"/>
              </a:rPr>
              <a:t>The Arduino SDK was developed for the Arduino board (e.g. Arduino Uno) featuring the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Atmel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ATMeg328P processor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32kB Flash memory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2kB SRAM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1kB EEPROM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 number of interfaces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GPIO, SPI, I2C, ADC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and a standardized connector for piggy back “shields”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5728320" y="1610640"/>
            <a:ext cx="4228920" cy="29905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9F8BA04-095A-4D23-855A-313F0E0D7856}" type="slidenum">
              <a:t>10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Other AVR Arduinos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2743200" y="1118880"/>
            <a:ext cx="2231640" cy="2310120"/>
          </a:xfrm>
          <a:prstGeom prst="rect">
            <a:avLst/>
          </a:prstGeom>
          <a:ln w="0">
            <a:noFill/>
          </a:ln>
        </p:spPr>
      </p:pic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356400" y="1371600"/>
            <a:ext cx="2386800" cy="1888200"/>
          </a:xfrm>
          <a:prstGeom prst="rect">
            <a:avLst/>
          </a:prstGeom>
          <a:ln w="0"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/>
        </p:blipFill>
        <p:spPr>
          <a:xfrm>
            <a:off x="5257800" y="1510560"/>
            <a:ext cx="2453400" cy="1918440"/>
          </a:xfrm>
          <a:prstGeom prst="rect">
            <a:avLst/>
          </a:prstGeom>
          <a:ln w="0">
            <a:noFill/>
          </a:ln>
        </p:spPr>
      </p:pic>
      <p:sp>
        <p:nvSpPr>
          <p:cNvPr id="113" name=""/>
          <p:cNvSpPr txBox="1"/>
          <p:nvPr/>
        </p:nvSpPr>
        <p:spPr>
          <a:xfrm>
            <a:off x="228600" y="3429000"/>
            <a:ext cx="2286000" cy="685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Arduino Nano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Smaller footprint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 txBox="1"/>
          <p:nvPr/>
        </p:nvSpPr>
        <p:spPr>
          <a:xfrm>
            <a:off x="2606760" y="3741120"/>
            <a:ext cx="310824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Arduino Mega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Uses Atmega2560 processor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"/>
          <p:cNvSpPr txBox="1"/>
          <p:nvPr/>
        </p:nvSpPr>
        <p:spPr>
          <a:xfrm>
            <a:off x="4418640" y="3429000"/>
            <a:ext cx="28965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Atmega with WiFi interface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4"/>
          <a:stretch/>
        </p:blipFill>
        <p:spPr>
          <a:xfrm>
            <a:off x="7543800" y="1510560"/>
            <a:ext cx="2440800" cy="2097720"/>
          </a:xfrm>
          <a:prstGeom prst="rect">
            <a:avLst/>
          </a:prstGeom>
          <a:ln w="0">
            <a:noFill/>
          </a:ln>
        </p:spPr>
      </p:pic>
      <p:sp>
        <p:nvSpPr>
          <p:cNvPr id="117" name=""/>
          <p:cNvSpPr txBox="1"/>
          <p:nvPr/>
        </p:nvSpPr>
        <p:spPr>
          <a:xfrm>
            <a:off x="6858000" y="3775320"/>
            <a:ext cx="30078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Arduino Nano 33 BLE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for AI applications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Uses NRF52840 processorr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46711DE-3BDC-455E-A495-7862A24CEEDA}" type="slidenum">
              <a:t>11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600200" y="22860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The micro-controller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241560" y="1449720"/>
            <a:ext cx="7001640" cy="3298680"/>
          </a:xfrm>
          <a:prstGeom prst="rect">
            <a:avLst/>
          </a:prstGeom>
          <a:ln w="0">
            <a:noFill/>
          </a:ln>
        </p:spPr>
      </p:pic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7611480" y="1078200"/>
            <a:ext cx="2375640" cy="4085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60F49CB-3016-4F19-9455-3995F908630A}" type="slidenum">
              <a:t>12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600200" y="22860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ESP32 network connection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328760" y="1371600"/>
            <a:ext cx="7763760" cy="36576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537E24C-3C27-4BCC-8EC6-EBE230006B39}" type="slidenum">
              <a:t>13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Other ESP processors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457200" y="1295640"/>
            <a:ext cx="1600200" cy="1693800"/>
          </a:xfrm>
          <a:prstGeom prst="rect">
            <a:avLst/>
          </a:prstGeom>
          <a:ln w="0">
            <a:noFill/>
          </a:ln>
        </p:spPr>
      </p:pic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>
            <a:off x="2466000" y="1326600"/>
            <a:ext cx="2106000" cy="1645200"/>
          </a:xfrm>
          <a:prstGeom prst="rect">
            <a:avLst/>
          </a:prstGeom>
          <a:ln w="0">
            <a:noFill/>
          </a:ln>
        </p:spPr>
      </p:pic>
      <p:pic>
        <p:nvPicPr>
          <p:cNvPr id="126" name="" descr=""/>
          <p:cNvPicPr/>
          <p:nvPr/>
        </p:nvPicPr>
        <p:blipFill>
          <a:blip r:embed="rId3"/>
          <a:stretch/>
        </p:blipFill>
        <p:spPr>
          <a:xfrm>
            <a:off x="4721760" y="1233360"/>
            <a:ext cx="1701720" cy="1709640"/>
          </a:xfrm>
          <a:prstGeom prst="rect">
            <a:avLst/>
          </a:prstGeom>
          <a:ln w="0">
            <a:noFill/>
          </a:ln>
        </p:spPr>
      </p:pic>
      <p:pic>
        <p:nvPicPr>
          <p:cNvPr id="127" name="" descr=""/>
          <p:cNvPicPr/>
          <p:nvPr/>
        </p:nvPicPr>
        <p:blipFill>
          <a:blip r:embed="rId4"/>
          <a:stretch/>
        </p:blipFill>
        <p:spPr>
          <a:xfrm>
            <a:off x="6858000" y="914400"/>
            <a:ext cx="1827360" cy="187380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5"/>
          <a:stretch/>
        </p:blipFill>
        <p:spPr>
          <a:xfrm>
            <a:off x="504000" y="3429000"/>
            <a:ext cx="831960" cy="1143000"/>
          </a:xfrm>
          <a:prstGeom prst="rect">
            <a:avLst/>
          </a:prstGeom>
          <a:ln w="0">
            <a:noFill/>
          </a:ln>
        </p:spPr>
      </p:pic>
      <p:pic>
        <p:nvPicPr>
          <p:cNvPr id="129" name="" descr=""/>
          <p:cNvPicPr/>
          <p:nvPr/>
        </p:nvPicPr>
        <p:blipFill>
          <a:blip r:embed="rId6"/>
          <a:stretch/>
        </p:blipFill>
        <p:spPr>
          <a:xfrm>
            <a:off x="2057400" y="3200400"/>
            <a:ext cx="1828800" cy="1354320"/>
          </a:xfrm>
          <a:prstGeom prst="rect">
            <a:avLst/>
          </a:prstGeom>
          <a:ln w="0">
            <a:noFill/>
          </a:ln>
        </p:spPr>
      </p:pic>
      <p:pic>
        <p:nvPicPr>
          <p:cNvPr id="130" name="" descr=""/>
          <p:cNvPicPr/>
          <p:nvPr/>
        </p:nvPicPr>
        <p:blipFill>
          <a:blip r:embed="rId7"/>
          <a:stretch/>
        </p:blipFill>
        <p:spPr>
          <a:xfrm>
            <a:off x="4187880" y="3114360"/>
            <a:ext cx="1810800" cy="1545120"/>
          </a:xfrm>
          <a:prstGeom prst="rect">
            <a:avLst/>
          </a:prstGeom>
          <a:ln w="0">
            <a:noFill/>
          </a:ln>
        </p:spPr>
      </p:pic>
      <p:pic>
        <p:nvPicPr>
          <p:cNvPr id="131" name="" descr=""/>
          <p:cNvPicPr/>
          <p:nvPr/>
        </p:nvPicPr>
        <p:blipFill>
          <a:blip r:embed="rId8"/>
          <a:stretch/>
        </p:blipFill>
        <p:spPr>
          <a:xfrm>
            <a:off x="8325360" y="3200400"/>
            <a:ext cx="1275840" cy="1361880"/>
          </a:xfrm>
          <a:prstGeom prst="rect">
            <a:avLst/>
          </a:prstGeom>
          <a:ln w="0">
            <a:noFill/>
          </a:ln>
        </p:spPr>
      </p:pic>
      <p:pic>
        <p:nvPicPr>
          <p:cNvPr id="132" name="" descr=""/>
          <p:cNvPicPr/>
          <p:nvPr/>
        </p:nvPicPr>
        <p:blipFill>
          <a:blip r:embed="rId9"/>
          <a:stretch/>
        </p:blipFill>
        <p:spPr>
          <a:xfrm>
            <a:off x="6267960" y="3036240"/>
            <a:ext cx="1828800" cy="1634400"/>
          </a:xfrm>
          <a:prstGeom prst="rect">
            <a:avLst/>
          </a:prstGeom>
          <a:ln w="0">
            <a:noFill/>
          </a:ln>
        </p:spPr>
      </p:pic>
      <p:sp>
        <p:nvSpPr>
          <p:cNvPr id="133" name=""/>
          <p:cNvSpPr txBox="1"/>
          <p:nvPr/>
        </p:nvSpPr>
        <p:spPr>
          <a:xfrm>
            <a:off x="457200" y="2971800"/>
            <a:ext cx="18799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ESP32 with LCD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" name=""/>
          <p:cNvSpPr txBox="1"/>
          <p:nvPr/>
        </p:nvSpPr>
        <p:spPr>
          <a:xfrm>
            <a:off x="504000" y="4572000"/>
            <a:ext cx="13248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ESP32C3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RiscV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5" name=""/>
          <p:cNvSpPr txBox="1"/>
          <p:nvPr/>
        </p:nvSpPr>
        <p:spPr>
          <a:xfrm>
            <a:off x="2967480" y="2971800"/>
            <a:ext cx="14745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ESP32-CAM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" name=""/>
          <p:cNvSpPr txBox="1"/>
          <p:nvPr/>
        </p:nvSpPr>
        <p:spPr>
          <a:xfrm>
            <a:off x="4516200" y="2833200"/>
            <a:ext cx="17244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ESP32 WeMos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" name=""/>
          <p:cNvSpPr txBox="1"/>
          <p:nvPr/>
        </p:nvSpPr>
        <p:spPr>
          <a:xfrm>
            <a:off x="5797800" y="4572000"/>
            <a:ext cx="25275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ESP32 S3 with camera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and microphone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" name=""/>
          <p:cNvSpPr txBox="1"/>
          <p:nvPr/>
        </p:nvSpPr>
        <p:spPr>
          <a:xfrm>
            <a:off x="8458200" y="4572000"/>
            <a:ext cx="1169640" cy="685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ESP32S3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WeMos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"/>
          <p:cNvSpPr txBox="1"/>
          <p:nvPr/>
        </p:nvSpPr>
        <p:spPr>
          <a:xfrm>
            <a:off x="7058520" y="2788200"/>
            <a:ext cx="14990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ESP32 LoRa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1BDE28D-53DB-4C6C-BBE4-1C0E746517C9}" type="slidenum">
              <a:t>14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839240" y="45000"/>
            <a:ext cx="71143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Micro-controllers running Linux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504000" y="1438560"/>
            <a:ext cx="3904920" cy="2676240"/>
          </a:xfrm>
          <a:prstGeom prst="rect">
            <a:avLst/>
          </a:prstGeom>
          <a:ln w="0">
            <a:noFill/>
          </a:ln>
        </p:spPr>
      </p:pic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5486400" y="1600200"/>
            <a:ext cx="3065040" cy="2316960"/>
          </a:xfrm>
          <a:prstGeom prst="rect">
            <a:avLst/>
          </a:prstGeom>
          <a:ln w="0">
            <a:noFill/>
          </a:ln>
        </p:spPr>
      </p:pic>
      <p:sp>
        <p:nvSpPr>
          <p:cNvPr id="143" name=""/>
          <p:cNvSpPr txBox="1"/>
          <p:nvPr/>
        </p:nvSpPr>
        <p:spPr>
          <a:xfrm>
            <a:off x="685800" y="4235400"/>
            <a:ext cx="21466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Raspberry Pi 4 or 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4" name=""/>
          <p:cNvSpPr txBox="1"/>
          <p:nvPr/>
        </p:nvSpPr>
        <p:spPr>
          <a:xfrm>
            <a:off x="5788440" y="4135680"/>
            <a:ext cx="23889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Luckfox Pico Pro Max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CBF30B5-7FF4-4A28-A77E-7E20EF50D5B1}" type="slidenum">
              <a:t>15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801080" y="22860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which micro-controller?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000"/>
          </a:bodyPr>
          <a:p>
            <a:r>
              <a:rPr b="0" lang="en-US" sz="2200" spc="-1" strike="noStrike">
                <a:latin typeface="Arial"/>
              </a:rPr>
              <a:t>Question of 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Needs (how much memory, which speed, which interfaces …)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Network interface?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Budget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Software environment and programming language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Previous experience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Taste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Because of its computing power, its interfaces, its network connectivity and its low price we selected the ESP32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41ECA34-4D84-4603-B991-90A75D504AAA}" type="slidenum">
              <a:t>16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397520" y="228600"/>
            <a:ext cx="7746480" cy="11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000" spc="-1" strike="noStrike">
                <a:latin typeface="Arial"/>
              </a:rPr>
              <a:t>Programming the micro-controller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85800" y="1600200"/>
            <a:ext cx="9071280" cy="320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Depending on the processor used, several programming environments are available. For the ESP32 you have: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esp-idf (ESP integrated development framework) provided by Espressif (not recommended for a beginner programmer)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The Arduino SDK (Software Development Kit) originally developed for the Atmel Atmega chips but today available for many micro-controllers including the ESP32. 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MicroPython. A stripped down Python-3 interpreter with additional features needed by micro-controllers available for several chips including the ESP32.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Noto Sans CJK SC"/>
              </a:rPr>
              <a:t>In these lectures we use the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hlinkClick r:id="rId1"/>
              </a:rPr>
              <a:t>Arduino SDK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C226952-4564-4DEE-BA82-DB268E471304}" type="slidenum">
              <a:t>17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60020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Interfacing to the “things”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71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 ESP32 has a big number of interfaces implemented on the chip: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GPIO pins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PWM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Capacitive touch sensor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I2C (</a:t>
            </a:r>
            <a:r>
              <a:rPr b="1" lang="en-US" sz="2200" spc="-1" strike="noStrike">
                <a:latin typeface="Arial"/>
              </a:rPr>
              <a:t>I</a:t>
            </a:r>
            <a:r>
              <a:rPr b="0" lang="en-US" sz="2200" spc="-1" strike="noStrike">
                <a:latin typeface="Arial"/>
              </a:rPr>
              <a:t>nter </a:t>
            </a:r>
            <a:r>
              <a:rPr b="1" lang="en-US" sz="2200" spc="-1" strike="noStrike">
                <a:latin typeface="Arial"/>
              </a:rPr>
              <a:t>I</a:t>
            </a:r>
            <a:r>
              <a:rPr b="0" lang="en-US" sz="2200" spc="-1" strike="noStrike">
                <a:latin typeface="Arial"/>
              </a:rPr>
              <a:t>ntegrated </a:t>
            </a:r>
            <a:r>
              <a:rPr b="1" lang="en-US" sz="2200" spc="-1" strike="noStrike">
                <a:latin typeface="Arial"/>
              </a:rPr>
              <a:t>C</a:t>
            </a:r>
            <a:r>
              <a:rPr b="0" lang="en-US" sz="2200" spc="-1" strike="noStrike">
                <a:latin typeface="Arial"/>
              </a:rPr>
              <a:t>ircuit) interface 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SPI (</a:t>
            </a:r>
            <a:r>
              <a:rPr b="1" lang="en-US" sz="2200" spc="-1" strike="noStrike">
                <a:latin typeface="Arial"/>
              </a:rPr>
              <a:t>S</a:t>
            </a:r>
            <a:r>
              <a:rPr b="0" lang="en-US" sz="2200" spc="-1" strike="noStrike">
                <a:latin typeface="Arial"/>
              </a:rPr>
              <a:t>erial </a:t>
            </a:r>
            <a:r>
              <a:rPr b="1" lang="en-US" sz="2200" spc="-1" strike="noStrike">
                <a:latin typeface="Arial"/>
              </a:rPr>
              <a:t>P</a:t>
            </a:r>
            <a:r>
              <a:rPr b="0" lang="en-US" sz="2200" spc="-1" strike="noStrike">
                <a:latin typeface="Arial"/>
              </a:rPr>
              <a:t>eripheral </a:t>
            </a:r>
            <a:r>
              <a:rPr b="1" lang="en-US" sz="2200" spc="-1" strike="noStrike">
                <a:latin typeface="Arial"/>
              </a:rPr>
              <a:t>I</a:t>
            </a:r>
            <a:r>
              <a:rPr b="0" lang="en-US" sz="2200" spc="-1" strike="noStrike">
                <a:latin typeface="Arial"/>
              </a:rPr>
              <a:t>nterface) interface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Analogue to digital converter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Digital to analogue converter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Timer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6A89670-8001-4597-8228-0F19260F2635}" type="slidenum">
              <a:t>18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801080" y="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ESP32 pinout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2148120" y="1017720"/>
            <a:ext cx="6041520" cy="41194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7082A3D-2420-4FD8-B9DB-88CCB3F6EF82}" type="slidenum">
              <a:t>19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60020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Resources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757800" y="18288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2200" spc="-1" strike="noStrike">
                <a:latin typeface="Arial"/>
              </a:rPr>
              <a:t>The slides and the code of all demo programs are available for download 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at </a:t>
            </a:r>
            <a:r>
              <a:rPr b="0" lang="en-US" sz="2200" spc="-1" strike="noStrike">
                <a:latin typeface="Arial"/>
                <a:hlinkClick r:id="rId1"/>
              </a:rPr>
              <a:t>https://github.com/uraich/IoT4AQ/tree/main/workshop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Please also have a look at the Wiki pages: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  <a:hlinkClick r:id="rId2"/>
              </a:rPr>
              <a:t>https://github.com/uraich/IoT4AQ/wiki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F727B0-24D4-4EC6-AD5C-D356972215FD}" type="slidenum">
              <a:t>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572480" y="22860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Checking the system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2400" spc="-1" strike="noStrike">
                <a:latin typeface="Arial"/>
              </a:rPr>
              <a:t>In C the ubiquitous “hello world” program checks if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You can edit a program 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You can compile and link it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You can run it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On embedded systems the simplest program possible is often the “blinking led” program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It shows that you can access the system and that interfacing works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AA6FB8-1EB6-474C-A65C-1E6BBF58A010}" type="slidenum">
              <a:t>20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References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The C++ Programming Language, Bjarne Soustrup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Arduino Cookbook. O’Reilly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Developing IoT Projects with ESP32, Bedat Ozan Oner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  <a:hlinkClick r:id="rId1"/>
              </a:rPr>
              <a:t>https://afnog.iotworkshop.africa/do/view/Main/WebHome</a:t>
            </a:r>
            <a:r>
              <a:rPr b="0" lang="en-US" sz="2000" spc="-1" strike="noStrike">
                <a:latin typeface="Arial"/>
              </a:rPr>
              <a:t> (embedded systems with Raspberry Pi (C- language), IoT with ESP32 using MicroPython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40B56C1-942D-4FA6-B957-C7103B92AFC7}" type="slidenum">
              <a:t>21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57248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What is IoT?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783800"/>
            <a:ext cx="9071280" cy="233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latin typeface="Arial"/>
              </a:rPr>
              <a:t>Wikipedia</a:t>
            </a:r>
            <a:r>
              <a:rPr b="0" lang="en-US" sz="2200" spc="-1" strike="noStrike">
                <a:latin typeface="Arial"/>
              </a:rPr>
              <a:t>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 </a:t>
            </a:r>
            <a:r>
              <a:rPr b="1" lang="en-US" sz="2200" spc="-1" strike="noStrike">
                <a:latin typeface="Arial"/>
              </a:rPr>
              <a:t>Internet of Things (IoT)</a:t>
            </a:r>
            <a:r>
              <a:rPr b="0" lang="en-US" sz="2200" spc="-1" strike="noStrike">
                <a:latin typeface="Arial"/>
              </a:rPr>
              <a:t> describes physical objects (or groups of such objects) with </a:t>
            </a:r>
            <a:r>
              <a:rPr b="0" lang="en-US" sz="2200" spc="-1" strike="noStrike">
                <a:solidFill>
                  <a:srgbClr val="3465a4"/>
                </a:solidFill>
                <a:latin typeface="Arial"/>
              </a:rPr>
              <a:t>sensors</a:t>
            </a:r>
            <a:r>
              <a:rPr b="0" lang="en-US" sz="2200" spc="-1" strike="noStrike">
                <a:latin typeface="Arial"/>
              </a:rPr>
              <a:t>, processing ability, </a:t>
            </a:r>
            <a:r>
              <a:rPr b="0" lang="en-US" sz="2200" spc="-1" strike="noStrike">
                <a:solidFill>
                  <a:srgbClr val="3465a4"/>
                </a:solidFill>
                <a:latin typeface="Arial"/>
              </a:rPr>
              <a:t>software</a:t>
            </a:r>
            <a:r>
              <a:rPr b="0" lang="en-US" sz="2200" spc="-1" strike="noStrike">
                <a:latin typeface="Arial"/>
              </a:rPr>
              <a:t> and other technologies that connect and exchange data with other devices and systems over the internet or any other communication networks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DE84D84-F1C7-4A3F-9C74-E114CF99AEAD}" type="slidenum">
              <a:t>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600200" y="22860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IoT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740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r>
              <a:rPr b="0" lang="en-US" sz="2400" spc="-1" strike="noStrike">
                <a:latin typeface="Arial"/>
              </a:rPr>
              <a:t>The name “Internet of Things” already suggests that there are two distinct components to it: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Things, which are represented by sensors and actuators. We therefore must have a means to read out these sensors and to control the actuators. Hardware interfaces are needed for this.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Internet, we must be able to send data read from the sensors to the Internet and receive commands for the actuators from it. This means that we need a network interwork and the software to run the network protocols.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718552-07E6-4C11-BEF9-7FE9E68899D6}" type="slidenum">
              <a:t>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IoT system architecture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2591280" y="1400400"/>
            <a:ext cx="5409720" cy="34002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BC93F54-3586-455E-BF31-B008C9F9B4E4}" type="slidenum">
              <a:t>5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200" spc="-1" strike="noStrike">
                <a:latin typeface="Arial"/>
              </a:rPr>
              <a:t>What is an IoT system composed of?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8000"/>
          </a:bodyPr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We need: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Sensors and actuators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A processor powerful enough to run the network protocol layers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A network interface: either Ethernet of WiFi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Interfaces to the sensors and actuators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</a:rPr>
              <a:t>: </a:t>
            </a:r>
            <a:endParaRPr b="0" lang="en-US" sz="2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General Purpose I/O (GPIO) lines</a:t>
            </a:r>
            <a:endParaRPr b="0" lang="en-US" sz="2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I2C, I2S, SPI, serial interfaces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The cost for the controller should be in a good relation with the cost of 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</a:rPr>
              <a:t>the things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7700934-FBF3-4FF9-A408-A4142706BFEC}" type="slidenum">
              <a:t>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Micro-processors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61254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2000" spc="-1" strike="noStrike">
                <a:latin typeface="Arial"/>
              </a:rPr>
              <a:t>Up to the 1970’s computers filled cupboards or even rooms.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Then the micro-processor came onto the market integrating a CPU (</a:t>
            </a:r>
            <a:r>
              <a:rPr b="1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entral</a:t>
            </a:r>
            <a:r>
              <a:rPr b="1" lang="en-US" sz="2000" spc="-1" strike="noStrike">
                <a:latin typeface="Arial"/>
              </a:rPr>
              <a:t> P</a:t>
            </a:r>
            <a:r>
              <a:rPr b="0" lang="en-US" sz="2000" spc="-1" strike="noStrike">
                <a:latin typeface="Arial"/>
              </a:rPr>
              <a:t>rocessing </a:t>
            </a:r>
            <a:r>
              <a:rPr b="1" lang="en-US" sz="2000" spc="-1" strike="noStrike">
                <a:latin typeface="Arial"/>
              </a:rPr>
              <a:t>U</a:t>
            </a:r>
            <a:r>
              <a:rPr b="0" lang="en-US" sz="2000" spc="-1" strike="noStrike">
                <a:latin typeface="Arial"/>
              </a:rPr>
              <a:t>nit) onto a single silicon chip.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These devices had no on-chip memory nor on-chip interfaces.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 bus system allowed to connect peripherals.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6720840" y="1371600"/>
            <a:ext cx="3324960" cy="20574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37A67EE-4499-4E5C-8125-609800972DA9}" type="slidenum">
              <a:t>7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A Micro-processor system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275400" y="1371600"/>
            <a:ext cx="47538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2000" spc="-1" strike="noStrike">
                <a:latin typeface="Arial"/>
              </a:rPr>
              <a:t>This is how a micro-processor system looked like in the end 1970’s: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1 MHz clock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~ 2 kB of ROM (EPROM) memory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128 bytes of RAM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Keyboard to enter hex instruction code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Audio tape to save programs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5029200" y="1444320"/>
            <a:ext cx="4975200" cy="31701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F8806F2-2D2F-434F-818B-91B41D6434B5}" type="slidenum">
              <a:t>8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Arduino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4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6000"/>
          </a:bodyPr>
          <a:p>
            <a:r>
              <a:rPr b="0" lang="en-US" sz="2000" spc="-1" strike="noStrike">
                <a:latin typeface="Arial"/>
              </a:rPr>
              <a:t>Micro-processor only understand binary instruction code and the instruction set differs from one machine to another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High level languages abstract programming and compilers translate the high level code to machine instructions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Since resources on the micro-computer are limited the compiler runs on a different machine (PC).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This is called cross-compilation in contrast to native compilation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Arduino </a:t>
            </a:r>
            <a:r>
              <a:rPr b="1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oftware </a:t>
            </a:r>
            <a:r>
              <a:rPr b="1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evelopment </a:t>
            </a:r>
            <a:r>
              <a:rPr b="1" lang="en-US" sz="2000" spc="-1" strike="noStrike">
                <a:latin typeface="Arial"/>
              </a:rPr>
              <a:t>K</a:t>
            </a:r>
            <a:r>
              <a:rPr b="0" lang="en-US" sz="2000" spc="-1" strike="noStrike">
                <a:latin typeface="Arial"/>
              </a:rPr>
              <a:t>it (SDK) integrates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Source code editor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Compiler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Up-loader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into a single system (</a:t>
            </a:r>
            <a:r>
              <a:rPr b="1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ntegrated </a:t>
            </a:r>
            <a:r>
              <a:rPr b="1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evelopment </a:t>
            </a:r>
            <a:r>
              <a:rPr b="1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nvironment IDE)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6C6517E-E414-4E78-9BF3-BC680FC8CDF2}" type="slidenum">
              <a:t>9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2014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2021-04-28T14:03:02Z</dcterms:created>
  <dc:creator/>
  <dc:description/>
  <dc:language>en-US</dc:language>
  <cp:lastModifiedBy/>
  <dcterms:modified xsi:type="dcterms:W3CDTF">2024-03-01T13:34:42Z</dcterms:modified>
  <cp:revision>152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